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83C46FE-2A89-4918-9E46-F74CF91309B7}">
  <a:tblStyle styleId="{883C46FE-2A89-4918-9E46-F74CF91309B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22" Type="http://schemas.openxmlformats.org/officeDocument/2006/relationships/slide" Target="slides/slide16.xml"/><Relationship Id="rId10" Type="http://schemas.openxmlformats.org/officeDocument/2006/relationships/slide" Target="slides/slide4.xml"/><Relationship Id="rId21" Type="http://schemas.openxmlformats.org/officeDocument/2006/relationships/slide" Target="slides/slide15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2000"/>
              <a:t>Hello, I’m Phasuwut Chunnapiya. Today, I’ll be presenting our research titled “Efficient Video Object Detection for EV Charging Plug Type Identification in Real-World Scenarios.”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0eefbff5ef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0eefbff5ef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900">
                <a:solidFill>
                  <a:schemeClr val="dk1"/>
                </a:solidFill>
              </a:rPr>
              <a:t>Summarizing the models: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YOLOv5s</a:t>
            </a:r>
            <a:r>
              <a:rPr lang="th" sz="1900">
                <a:solidFill>
                  <a:schemeClr val="dk1"/>
                </a:solidFill>
              </a:rPr>
              <a:t> is ideal for low-resource settings.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YOLOv8s</a:t>
            </a:r>
            <a:r>
              <a:rPr lang="th" sz="1900">
                <a:solidFill>
                  <a:schemeClr val="dk1"/>
                </a:solidFill>
              </a:rPr>
              <a:t> provides the highest precision and recall.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eefbff5ef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0eefbff5ef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2000">
                <a:solidFill>
                  <a:schemeClr val="dk1"/>
                </a:solidFill>
              </a:rPr>
              <a:t>Our website, built with Next.js, allows users to detect EV plugs in real time using YOLOv6 or YOLOv8 models, with options to upload images, videos, or use the webcam.</a:t>
            </a:r>
            <a:endParaRPr sz="20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0eefbff5ef_0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0eefbff5ef_0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eefbff5e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0eefbff5e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0eefbff5ef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0eefbff5ef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>
                <a:solidFill>
                  <a:schemeClr val="dk1"/>
                </a:solidFill>
              </a:rPr>
              <a:t>Testing on the website showed that YOLOv8s was around 3% more accurate than YOLOv6s in various environments, with stable results across conditions.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0eefbff5ef_0_3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0eefbff5ef_0_3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900">
                <a:solidFill>
                  <a:schemeClr val="dk1"/>
                </a:solidFill>
              </a:rPr>
              <a:t>To conclude: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YOLOv8s</a:t>
            </a:r>
            <a:r>
              <a:rPr lang="th" sz="1900">
                <a:solidFill>
                  <a:schemeClr val="dk1"/>
                </a:solidFill>
              </a:rPr>
              <a:t> is best for accuracy.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YOLOv5s</a:t>
            </a:r>
            <a:r>
              <a:rPr lang="th" sz="1900">
                <a:solidFill>
                  <a:schemeClr val="dk1"/>
                </a:solidFill>
              </a:rPr>
              <a:t> is ideal for efficiency on low-resource devices. We achieved 85% accuracy in real-time detection.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0eefbff5ef_0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0eefbff5ef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1"/>
                </a:solidFill>
              </a:rPr>
              <a:t>Thank you for your attention. I had be happy to answer any questions.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0eefbff5ef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0eefbff5ef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/>
              <a:t>With the rapid growth of EVs, we need </a:t>
            </a:r>
            <a:r>
              <a:rPr lang="th" sz="1800"/>
              <a:t>efficient </a:t>
            </a:r>
            <a:r>
              <a:rPr lang="th" sz="1800"/>
              <a:t>charging solutions, but varied plug types are a challenge. Our goal is to create a detection system using YOLO models to identify plug types, and we made a website for real-time detection.</a:t>
            </a:r>
            <a:endParaRPr sz="18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eefbff5ef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eefbff5ef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/>
              <a:t>For object detection, we chose YOLO, which is fast and accurate. It uses a single-stage network to detect multiple objects with bounding boxes.</a:t>
            </a:r>
            <a:endParaRPr sz="16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102eed600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102eed600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900">
                <a:solidFill>
                  <a:schemeClr val="dk1"/>
                </a:solidFill>
              </a:rPr>
              <a:t>Each YOLO version has strengths: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YOLOv5</a:t>
            </a:r>
            <a:r>
              <a:rPr lang="th" sz="1900">
                <a:solidFill>
                  <a:schemeClr val="dk1"/>
                </a:solidFill>
              </a:rPr>
              <a:t>: Efficient for limited resources.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YOLOv6</a:t>
            </a:r>
            <a:r>
              <a:rPr lang="th" sz="1900">
                <a:solidFill>
                  <a:schemeClr val="dk1"/>
                </a:solidFill>
              </a:rPr>
              <a:t>: Very fast.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YOLOv7</a:t>
            </a:r>
            <a:r>
              <a:rPr lang="th" sz="1900">
                <a:solidFill>
                  <a:schemeClr val="dk1"/>
                </a:solidFill>
              </a:rPr>
              <a:t>: Excellent accuracy.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YOLOv8</a:t>
            </a:r>
            <a:r>
              <a:rPr lang="th" sz="1900">
                <a:solidFill>
                  <a:schemeClr val="dk1"/>
                </a:solidFill>
              </a:rPr>
              <a:t>: Balanced in speed and accuracy with anchor-free detection.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0eefbff5ef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0eefbff5ef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2000"/>
              <a:t>Our dataset includes over 109,000 images divided into training, validation, and testing. Images were enhanced using techniques like rotation, scaling, and noise.</a:t>
            </a:r>
            <a:endParaRPr sz="20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01a47bdc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01a47bdc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/>
              <a:t>We focused on five plug types:</a:t>
            </a:r>
            <a:endParaRPr sz="16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th" sz="1600"/>
              <a:t>CHAdeMO</a:t>
            </a:r>
            <a:endParaRPr sz="16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th" sz="1600"/>
              <a:t>AC Type 1</a:t>
            </a:r>
            <a:endParaRPr sz="16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th" sz="1600"/>
              <a:t>AC Type 2</a:t>
            </a:r>
            <a:endParaRPr sz="16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th" sz="1600"/>
              <a:t>DC CCS Type 1</a:t>
            </a:r>
            <a:endParaRPr sz="16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th" sz="1600"/>
              <a:t>DC CCS Type 2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0eefbff5ef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0eefbff5ef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600"/>
              <a:t>We tested our system with videos from real locations, like EV Expos, gas stations, and malls, and in different conditions such as day, night, and rain.</a:t>
            </a:r>
            <a:endParaRPr sz="16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0eefbff5ef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0eefbff5ef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/>
              <a:t>Our testing environments included cloud-based GPUs, a MacBook M2, and an iPhone 12. We used 100 epochs and a batch size of 32 for training.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eefbff5ef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0eefbff5ef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900">
                <a:solidFill>
                  <a:schemeClr val="dk1"/>
                </a:solidFill>
              </a:rPr>
              <a:t>Our main results show: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YOLOv5s</a:t>
            </a:r>
            <a:r>
              <a:rPr lang="th" sz="1900">
                <a:solidFill>
                  <a:schemeClr val="dk1"/>
                </a:solidFill>
              </a:rPr>
              <a:t> is light and efficient.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YOLOv6s</a:t>
            </a:r>
            <a:r>
              <a:rPr lang="th" sz="1900">
                <a:solidFill>
                  <a:schemeClr val="dk1"/>
                </a:solidFill>
              </a:rPr>
              <a:t> has the fastest training time.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YOLOv7</a:t>
            </a:r>
            <a:r>
              <a:rPr lang="th" sz="1900">
                <a:solidFill>
                  <a:schemeClr val="dk1"/>
                </a:solidFill>
              </a:rPr>
              <a:t> achieved the highest mAP@0.5.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b="1" lang="th" sz="1900">
                <a:solidFill>
                  <a:schemeClr val="dk1"/>
                </a:solidFill>
              </a:rPr>
              <a:t>YOLOv8s</a:t>
            </a:r>
            <a:r>
              <a:rPr lang="th" sz="1900">
                <a:solidFill>
                  <a:schemeClr val="dk1"/>
                </a:solidFill>
              </a:rPr>
              <a:t> had the best overall precision, recall, and F1 scores.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ev-socket-detection.phasuwut.com/prediction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hyperlink" Target="http://www.youtube.com/watch?v=NtyRHKCdVAU" TargetMode="External"/><Relationship Id="rId7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0" y="765900"/>
            <a:ext cx="9144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th" sz="3780"/>
              <a:t>Efficient Video Object Detection for EV Charging Plug Type Identification in Real-World Scenarios</a:t>
            </a:r>
            <a:endParaRPr b="1" sz="3780"/>
          </a:p>
        </p:txBody>
      </p:sp>
      <p:sp>
        <p:nvSpPr>
          <p:cNvPr id="55" name="Google Shape;55;p13"/>
          <p:cNvSpPr txBox="1"/>
          <p:nvPr/>
        </p:nvSpPr>
        <p:spPr>
          <a:xfrm>
            <a:off x="2347800" y="2818500"/>
            <a:ext cx="44484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chemeClr val="dk2"/>
                </a:solidFill>
              </a:rPr>
              <a:t>Phasuwut Chunnapiya, Porawat Visutsak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770850" y="3278700"/>
            <a:ext cx="5820000" cy="10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2"/>
                </a:solidFill>
              </a:rPr>
              <a:t>Department of Computer and Information Science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2"/>
                </a:solidFill>
              </a:rPr>
              <a:t>Faculty of Applied Science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h" sz="1600">
                <a:solidFill>
                  <a:schemeClr val="dk2"/>
                </a:solidFill>
              </a:rPr>
              <a:t>KMUTNB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Performance Comparison of YOLO Models</a:t>
            </a:r>
            <a:endParaRPr b="1"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0" y="572700"/>
            <a:ext cx="9117300" cy="19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Metric Summary:</a:t>
            </a:r>
            <a:endParaRPr b="1" sz="16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b="1" lang="th" sz="1600">
                <a:solidFill>
                  <a:schemeClr val="dk1"/>
                </a:solidFill>
              </a:rPr>
              <a:t>Gigaflops &amp; Parameters:</a:t>
            </a:r>
            <a:endParaRPr b="1" sz="16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b="1" lang="th" sz="1600">
                <a:solidFill>
                  <a:schemeClr val="dk1"/>
                </a:solidFill>
              </a:rPr>
              <a:t>Lightest Model: </a:t>
            </a:r>
            <a:r>
              <a:rPr lang="th" sz="1600">
                <a:solidFill>
                  <a:schemeClr val="dk1"/>
                </a:solidFill>
              </a:rPr>
              <a:t>YOLOv5s</a:t>
            </a:r>
            <a:endParaRPr sz="16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b="1" lang="th" sz="1600">
                <a:solidFill>
                  <a:schemeClr val="dk1"/>
                </a:solidFill>
              </a:rPr>
              <a:t>Heaviest Model: </a:t>
            </a:r>
            <a:r>
              <a:rPr lang="th" sz="1600">
                <a:solidFill>
                  <a:schemeClr val="dk1"/>
                </a:solidFill>
              </a:rPr>
              <a:t>YOLOv7</a:t>
            </a:r>
            <a:endParaRPr sz="1600">
              <a:solidFill>
                <a:schemeClr val="dk1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b="1" lang="th" sz="1600">
                <a:solidFill>
                  <a:schemeClr val="dk1"/>
                </a:solidFill>
              </a:rPr>
              <a:t>Precision &amp; Recall:</a:t>
            </a:r>
            <a:endParaRPr b="1" sz="1600">
              <a:solidFill>
                <a:schemeClr val="dk1"/>
              </a:solidFill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b="1" lang="th" sz="1600">
                <a:solidFill>
                  <a:schemeClr val="dk1"/>
                </a:solidFill>
              </a:rPr>
              <a:t>Best Performance: </a:t>
            </a:r>
            <a:r>
              <a:rPr lang="th" sz="1600">
                <a:solidFill>
                  <a:schemeClr val="dk1"/>
                </a:solidFill>
              </a:rPr>
              <a:t>YOLOv8s (highest precision and recall)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Conclusion: </a:t>
            </a:r>
            <a:r>
              <a:rPr lang="th" sz="1600">
                <a:solidFill>
                  <a:schemeClr val="dk1"/>
                </a:solidFill>
              </a:rPr>
              <a:t>YOLOv8s is ideal for accuracy-intensive tasks.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Detection EV Socket on website</a:t>
            </a:r>
            <a:endParaRPr b="1"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0" y="572700"/>
            <a:ext cx="9117300" cy="4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Website Development Overview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Framework: Next.js (version 14.2.7)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Prediction Library: "@tensorflow/tfjs" (version 4.21.0)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Rendering Method: Client-Side Rendering (CSR)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Predictions are processed directly on the client side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th" sz="1600">
                <a:solidFill>
                  <a:schemeClr val="dk1"/>
                </a:solidFill>
              </a:rPr>
              <a:t>The website have YOLO V6s and YOLO V8s models used for prediction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Detection EV Socket on website</a:t>
            </a:r>
            <a:endParaRPr b="1"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13350" y="572700"/>
            <a:ext cx="9117300" cy="21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-33032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th" sz="6407">
                <a:solidFill>
                  <a:schemeClr val="dk1"/>
                </a:solidFill>
              </a:rPr>
              <a:t>Homepage</a:t>
            </a:r>
            <a:r>
              <a:rPr lang="th" sz="6407">
                <a:solidFill>
                  <a:schemeClr val="dk1"/>
                </a:solidFill>
              </a:rPr>
              <a:t> (Figure 11):</a:t>
            </a:r>
            <a:endParaRPr sz="6407">
              <a:solidFill>
                <a:schemeClr val="dk1"/>
              </a:solidFill>
            </a:endParaRPr>
          </a:p>
          <a:p>
            <a:pPr indent="-33032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th" sz="6407">
                <a:solidFill>
                  <a:schemeClr val="dk1"/>
                </a:solidFill>
              </a:rPr>
              <a:t>Users can select between two models for prediction: YOLOv6 and YOLOv8.</a:t>
            </a:r>
            <a:endParaRPr sz="6407">
              <a:solidFill>
                <a:schemeClr val="dk1"/>
              </a:solidFill>
            </a:endParaRPr>
          </a:p>
          <a:p>
            <a:pPr indent="-33032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th" sz="6407">
                <a:solidFill>
                  <a:schemeClr val="dk1"/>
                </a:solidFill>
              </a:rPr>
              <a:t>Detection Modes</a:t>
            </a:r>
            <a:r>
              <a:rPr lang="th" sz="6407">
                <a:solidFill>
                  <a:schemeClr val="dk1"/>
                </a:solidFill>
              </a:rPr>
              <a:t> (Figure 12):</a:t>
            </a:r>
            <a:endParaRPr sz="6407">
              <a:solidFill>
                <a:schemeClr val="dk1"/>
              </a:solidFill>
            </a:endParaRPr>
          </a:p>
          <a:p>
            <a:pPr indent="-33032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th" sz="6407">
                <a:solidFill>
                  <a:schemeClr val="dk1"/>
                </a:solidFill>
              </a:rPr>
              <a:t>Four buttons for user interaction: “</a:t>
            </a:r>
            <a:r>
              <a:rPr lang="th" sz="6407">
                <a:solidFill>
                  <a:schemeClr val="dk1"/>
                </a:solidFill>
              </a:rPr>
              <a:t>Change Model”, “Open Image”, “Open Video”, and “Open Webcam”.</a:t>
            </a:r>
            <a:endParaRPr sz="6407">
              <a:solidFill>
                <a:schemeClr val="dk1"/>
              </a:solidFill>
            </a:endParaRPr>
          </a:p>
          <a:p>
            <a:pPr indent="-330322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th" sz="6407">
                <a:solidFill>
                  <a:schemeClr val="dk1"/>
                </a:solidFill>
              </a:rPr>
              <a:t>Detection Results</a:t>
            </a:r>
            <a:r>
              <a:rPr lang="th" sz="6407">
                <a:solidFill>
                  <a:schemeClr val="dk1"/>
                </a:solidFill>
              </a:rPr>
              <a:t> (Figure 13):</a:t>
            </a:r>
            <a:endParaRPr sz="6407">
              <a:solidFill>
                <a:schemeClr val="dk1"/>
              </a:solidFill>
            </a:endParaRPr>
          </a:p>
          <a:p>
            <a:pPr indent="-330322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th" sz="6407">
                <a:solidFill>
                  <a:schemeClr val="dk1"/>
                </a:solidFill>
              </a:rPr>
              <a:t>Displays the results of the EV socket detection.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12" y="2971148"/>
            <a:ext cx="2789551" cy="128804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9" name="Google Shape;149;p24"/>
          <p:cNvSpPr txBox="1"/>
          <p:nvPr/>
        </p:nvSpPr>
        <p:spPr>
          <a:xfrm>
            <a:off x="-78062" y="4206800"/>
            <a:ext cx="30273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th" sz="1000">
                <a:solidFill>
                  <a:schemeClr val="dk2"/>
                </a:solidFill>
              </a:rPr>
              <a:t>Figures 11 shows a button that can select a model</a:t>
            </a:r>
            <a:endParaRPr sz="1000">
              <a:solidFill>
                <a:schemeClr val="dk2"/>
              </a:solidFill>
            </a:endParaRPr>
          </a:p>
        </p:txBody>
      </p:sp>
      <p:grpSp>
        <p:nvGrpSpPr>
          <p:cNvPr id="150" name="Google Shape;150;p24"/>
          <p:cNvGrpSpPr/>
          <p:nvPr/>
        </p:nvGrpSpPr>
        <p:grpSpPr>
          <a:xfrm>
            <a:off x="2904860" y="2971345"/>
            <a:ext cx="2465465" cy="1694161"/>
            <a:chOff x="4457193" y="3005775"/>
            <a:chExt cx="2878198" cy="2118761"/>
          </a:xfrm>
        </p:grpSpPr>
        <p:pic>
          <p:nvPicPr>
            <p:cNvPr id="151" name="Google Shape;151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457193" y="3005775"/>
              <a:ext cx="2878198" cy="1644049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52" name="Google Shape;152;p24"/>
            <p:cNvSpPr txBox="1"/>
            <p:nvPr/>
          </p:nvSpPr>
          <p:spPr>
            <a:xfrm>
              <a:off x="4794418" y="4551836"/>
              <a:ext cx="22716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th" sz="1000">
                  <a:solidFill>
                    <a:schemeClr val="dk2"/>
                  </a:solidFill>
                </a:rPr>
                <a:t>Figure  12 shows the menu</a:t>
              </a:r>
              <a:endParaRPr sz="10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0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dk2"/>
                </a:solidFill>
              </a:endParaRPr>
            </a:p>
          </p:txBody>
        </p:sp>
      </p:grpSp>
      <p:grpSp>
        <p:nvGrpSpPr>
          <p:cNvPr id="153" name="Google Shape;153;p24"/>
          <p:cNvGrpSpPr/>
          <p:nvPr/>
        </p:nvGrpSpPr>
        <p:grpSpPr>
          <a:xfrm>
            <a:off x="5499202" y="2946492"/>
            <a:ext cx="3551758" cy="1641383"/>
            <a:chOff x="3316146" y="1212508"/>
            <a:chExt cx="6536177" cy="2466761"/>
          </a:xfrm>
        </p:grpSpPr>
        <p:pic>
          <p:nvPicPr>
            <p:cNvPr id="154" name="Google Shape;154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16146" y="1212508"/>
              <a:ext cx="6536177" cy="2001050"/>
            </a:xfrm>
            <a:prstGeom prst="rect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55" name="Google Shape;155;p24"/>
            <p:cNvSpPr txBox="1"/>
            <p:nvPr/>
          </p:nvSpPr>
          <p:spPr>
            <a:xfrm>
              <a:off x="4315660" y="3106569"/>
              <a:ext cx="48135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th" sz="1000">
                  <a:solidFill>
                    <a:schemeClr val="dk2"/>
                  </a:solidFill>
                </a:rPr>
                <a:t>Figures 13 show the experimental results.</a:t>
              </a:r>
              <a:endParaRPr sz="10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Detection EV Socket on website</a:t>
            </a:r>
            <a:endParaRPr b="1"/>
          </a:p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0" y="572700"/>
            <a:ext cx="9167700" cy="12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th" sz="1600">
                <a:solidFill>
                  <a:schemeClr val="dk1"/>
                </a:solidFill>
              </a:rPr>
              <a:t>V</a:t>
            </a:r>
            <a:r>
              <a:rPr lang="th" sz="1600">
                <a:solidFill>
                  <a:schemeClr val="dk1"/>
                </a:solidFill>
              </a:rPr>
              <a:t>ideo and image test for ev-socket-detection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URL : </a:t>
            </a:r>
            <a:r>
              <a:rPr lang="th" sz="1300">
                <a:solidFill>
                  <a:schemeClr val="dk1"/>
                </a:solidFill>
              </a:rPr>
              <a:t>https://kaggle.com/datasets/9d1ccb2f90198091526f5986311ffeb4e0de1fb6f672b49af2f50264f06584ee</a:t>
            </a:r>
            <a:endParaRPr sz="13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th" sz="1600">
                <a:solidFill>
                  <a:schemeClr val="dk1"/>
                </a:solidFill>
              </a:rPr>
              <a:t>Website Ddemo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URL : </a:t>
            </a:r>
            <a:r>
              <a:rPr lang="th" sz="16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https://ev-socket-detection.phasuwut.com/prediction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-74125" y="3385813"/>
            <a:ext cx="28164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th" sz="1000">
                <a:solidFill>
                  <a:schemeClr val="dk1"/>
                </a:solidFill>
              </a:rPr>
              <a:t>Figure 9</a:t>
            </a:r>
            <a:r>
              <a:rPr lang="th" sz="1000">
                <a:solidFill>
                  <a:schemeClr val="dk1"/>
                </a:solidFill>
              </a:rPr>
              <a:t> shows the QR code of the </a:t>
            </a:r>
            <a:r>
              <a:rPr lang="th" sz="1000">
                <a:solidFill>
                  <a:schemeClr val="dk1"/>
                </a:solidFill>
              </a:rPr>
              <a:t>Website</a:t>
            </a:r>
            <a:r>
              <a:rPr lang="th" sz="1000">
                <a:solidFill>
                  <a:schemeClr val="dk1"/>
                </a:solidFill>
              </a:rPr>
              <a:t>. 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63" name="Google Shape;163;p25"/>
          <p:cNvPicPr preferRelativeResize="0"/>
          <p:nvPr/>
        </p:nvPicPr>
        <p:blipFill rotWithShape="1">
          <a:blip r:embed="rId4">
            <a:alphaModFix/>
          </a:blip>
          <a:srcRect b="7868" l="8247" r="8696" t="8329"/>
          <a:stretch/>
        </p:blipFill>
        <p:spPr>
          <a:xfrm>
            <a:off x="631012" y="2473375"/>
            <a:ext cx="1049775" cy="9967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4" name="Google Shape;164;p25"/>
          <p:cNvSpPr txBox="1"/>
          <p:nvPr/>
        </p:nvSpPr>
        <p:spPr>
          <a:xfrm>
            <a:off x="-74125" y="4690200"/>
            <a:ext cx="29574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th" sz="1100">
                <a:solidFill>
                  <a:srgbClr val="0E101A"/>
                </a:solidFill>
              </a:rPr>
              <a:t>Figure 10 </a:t>
            </a:r>
            <a:r>
              <a:rPr lang="th" sz="1100">
                <a:solidFill>
                  <a:srgbClr val="0E101A"/>
                </a:solidFill>
              </a:rPr>
              <a:t>shows the QR code of the Video and image test for ev-socket-detection</a:t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65" name="Google Shape;165;p25"/>
          <p:cNvPicPr preferRelativeResize="0"/>
          <p:nvPr/>
        </p:nvPicPr>
        <p:blipFill rotWithShape="1">
          <a:blip r:embed="rId5">
            <a:alphaModFix/>
          </a:blip>
          <a:srcRect b="9328" l="9344" r="8902" t="9837"/>
          <a:stretch/>
        </p:blipFill>
        <p:spPr>
          <a:xfrm>
            <a:off x="630998" y="3757025"/>
            <a:ext cx="993250" cy="8818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6" name="Google Shape;166;p25" title="Demo detection on web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83225" y="1822800"/>
            <a:ext cx="4927275" cy="27715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7" name="Google Shape;167;p25"/>
          <p:cNvSpPr txBox="1"/>
          <p:nvPr/>
        </p:nvSpPr>
        <p:spPr>
          <a:xfrm>
            <a:off x="2945600" y="4641750"/>
            <a:ext cx="51120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th">
                <a:solidFill>
                  <a:schemeClr val="dk1"/>
                </a:solidFill>
              </a:rPr>
              <a:t>Video 1 </a:t>
            </a:r>
            <a:r>
              <a:rPr lang="th">
                <a:solidFill>
                  <a:schemeClr val="dk1"/>
                </a:solidFill>
              </a:rPr>
              <a:t>shows a demo detection socket EV on the website. 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Results of d</a:t>
            </a:r>
            <a:r>
              <a:rPr b="1" lang="th"/>
              <a:t>etection EV Socket on website</a:t>
            </a:r>
            <a:endParaRPr b="1"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0" y="572700"/>
            <a:ext cx="4994700" cy="323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Accuracy Improvement: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YOLOv8s outperforms YOLOv6s by:</a:t>
            </a:r>
            <a:endParaRPr sz="1600">
              <a:solidFill>
                <a:schemeClr val="dk1"/>
              </a:solidFill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th" sz="1600">
                <a:solidFill>
                  <a:schemeClr val="dk1"/>
                </a:solidFill>
              </a:rPr>
              <a:t>3.49% in Environment B</a:t>
            </a:r>
            <a:endParaRPr sz="1600">
              <a:solidFill>
                <a:schemeClr val="dk1"/>
              </a:solidFill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</a:pPr>
            <a:r>
              <a:rPr lang="th" sz="1600">
                <a:solidFill>
                  <a:schemeClr val="dk1"/>
                </a:solidFill>
              </a:rPr>
              <a:t>3.31% in Environment C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Prediction Variability: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Environment B: Difference of 0.54%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Environment C: Difference of 0.37%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Model Stability:</a:t>
            </a:r>
            <a:r>
              <a:rPr lang="th" sz="1600">
                <a:solidFill>
                  <a:schemeClr val="dk1"/>
                </a:solidFill>
              </a:rPr>
              <a:t> Demonstrates consistent performance across varying environments.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74" name="Google Shape;174;p26"/>
          <p:cNvPicPr preferRelativeResize="0"/>
          <p:nvPr/>
        </p:nvPicPr>
        <p:blipFill rotWithShape="1">
          <a:blip r:embed="rId3">
            <a:alphaModFix/>
          </a:blip>
          <a:srcRect b="7758" l="5578" r="971" t="4476"/>
          <a:stretch/>
        </p:blipFill>
        <p:spPr>
          <a:xfrm>
            <a:off x="5091111" y="1390413"/>
            <a:ext cx="4052925" cy="23626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5" name="Google Shape;175;p26"/>
          <p:cNvSpPr txBox="1"/>
          <p:nvPr/>
        </p:nvSpPr>
        <p:spPr>
          <a:xfrm>
            <a:off x="5091050" y="3753075"/>
            <a:ext cx="40530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</a:rPr>
              <a:t>Figure 14 </a:t>
            </a:r>
            <a:r>
              <a:rPr lang="th">
                <a:solidFill>
                  <a:schemeClr val="dk1"/>
                </a:solidFill>
              </a:rPr>
              <a:t>shows the Results of the detection EV Socket on the website.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Conclusions</a:t>
            </a:r>
            <a:endParaRPr b="1"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Study Focus:</a:t>
            </a:r>
            <a:r>
              <a:rPr lang="th" sz="1600">
                <a:solidFill>
                  <a:schemeClr val="dk1"/>
                </a:solidFill>
              </a:rPr>
              <a:t> YOLO-based models for video object detection in automatic EV charger robots.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Key Findings: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YOLOv5s:</a:t>
            </a:r>
            <a:r>
              <a:rPr lang="th" sz="1600">
                <a:solidFill>
                  <a:schemeClr val="dk1"/>
                </a:solidFill>
              </a:rPr>
              <a:t> Most efficient; suitable for low-resource devices; comparable metrics to YOLOv7.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YOLOv6s: </a:t>
            </a:r>
            <a:r>
              <a:rPr lang="th" sz="1600">
                <a:solidFill>
                  <a:schemeClr val="dk1"/>
                </a:solidFill>
              </a:rPr>
              <a:t>boasts the fastest training time.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YOLOv7:</a:t>
            </a:r>
            <a:r>
              <a:rPr lang="th" sz="1600">
                <a:solidFill>
                  <a:schemeClr val="dk1"/>
                </a:solidFill>
              </a:rPr>
              <a:t> Strong mAP@0.5 (0.997); resource-intensive.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YOLOv8s:</a:t>
            </a:r>
            <a:r>
              <a:rPr lang="th" sz="1600">
                <a:solidFill>
                  <a:schemeClr val="dk1"/>
                </a:solidFill>
              </a:rPr>
              <a:t> Highest mAP@0.5:0.95 (0.95), Precision (0.998), F1 Score (0.997).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Real-World Testing: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85.08% accuracy in detecting EV sockets in real time.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Web implementation allows cross-device predictions.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Recommendation: </a:t>
            </a:r>
            <a:r>
              <a:rPr lang="th" sz="1600">
                <a:solidFill>
                  <a:schemeClr val="dk1"/>
                </a:solidFill>
              </a:rPr>
              <a:t>Use YOLOv5s for resource-constrained environments.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Thank you</a:t>
            </a:r>
            <a:endParaRPr b="1"/>
          </a:p>
        </p:txBody>
      </p:sp>
      <p:sp>
        <p:nvSpPr>
          <p:cNvPr id="187" name="Google Shape;187;p28"/>
          <p:cNvSpPr txBox="1"/>
          <p:nvPr/>
        </p:nvSpPr>
        <p:spPr>
          <a:xfrm>
            <a:off x="8149775" y="4885150"/>
            <a:ext cx="1014600" cy="2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th" sz="1000">
                <a:solidFill>
                  <a:schemeClr val="dk2"/>
                </a:solidFill>
              </a:rPr>
              <a:t>ref : [x] 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th"/>
              <a:t>Introduction</a:t>
            </a:r>
            <a:endParaRPr b="1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0" y="528050"/>
            <a:ext cx="9117300" cy="23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b="1" lang="th" sz="1600">
                <a:solidFill>
                  <a:schemeClr val="dk1"/>
                </a:solidFill>
              </a:rPr>
              <a:t>Problem</a:t>
            </a:r>
            <a:r>
              <a:rPr lang="th" sz="1600">
                <a:solidFill>
                  <a:schemeClr val="dk1"/>
                </a:solidFill>
              </a:rPr>
              <a:t>: </a:t>
            </a:r>
            <a:r>
              <a:rPr lang="th" sz="1600">
                <a:solidFill>
                  <a:schemeClr val="dk1"/>
                </a:solidFill>
              </a:rPr>
              <a:t>Rapid EV adoption requires efficient charging systems, but varied plug types create challenges.</a:t>
            </a:r>
            <a:endParaRPr sz="16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b="1" lang="th" sz="1600">
                <a:solidFill>
                  <a:schemeClr val="dk1"/>
                </a:solidFill>
              </a:rPr>
              <a:t>Objective</a:t>
            </a:r>
            <a:r>
              <a:rPr lang="th" sz="1600">
                <a:solidFill>
                  <a:schemeClr val="dk1"/>
                </a:solidFill>
              </a:rPr>
              <a:t>: Develop a video object detection system for identifying EV plug types using YOLO models (V5-V8) on a custom dataset.</a:t>
            </a:r>
            <a:endParaRPr sz="16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b="1" lang="th" sz="1600">
                <a:solidFill>
                  <a:schemeClr val="dk1"/>
                </a:solidFill>
              </a:rPr>
              <a:t>Application</a:t>
            </a:r>
            <a:r>
              <a:rPr lang="th" sz="1600">
                <a:solidFill>
                  <a:schemeClr val="dk1"/>
                </a:solidFill>
              </a:rPr>
              <a:t>: User-friendly website for real-time EV plug detection.</a:t>
            </a:r>
            <a:endParaRPr b="1" sz="2100">
              <a:solidFill>
                <a:schemeClr val="dk1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2099" l="2213" r="3977" t="8924"/>
          <a:stretch/>
        </p:blipFill>
        <p:spPr>
          <a:xfrm>
            <a:off x="114275" y="2340475"/>
            <a:ext cx="4845998" cy="20982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4" name="Google Shape;64;p14"/>
          <p:cNvSpPr txBox="1"/>
          <p:nvPr/>
        </p:nvSpPr>
        <p:spPr>
          <a:xfrm>
            <a:off x="44713" y="4436200"/>
            <a:ext cx="49851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</a:rPr>
              <a:t>Figure 1 </a:t>
            </a:r>
            <a:r>
              <a:rPr lang="th">
                <a:solidFill>
                  <a:schemeClr val="dk1"/>
                </a:solidFill>
              </a:rPr>
              <a:t>shows </a:t>
            </a:r>
            <a:r>
              <a:rPr lang="th">
                <a:solidFill>
                  <a:schemeClr val="dk1"/>
                </a:solidFill>
              </a:rPr>
              <a:t>electric car charging plugs around the world.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2150" y="2434325"/>
            <a:ext cx="3563448" cy="200442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6" name="Google Shape;66;p14"/>
          <p:cNvSpPr txBox="1"/>
          <p:nvPr/>
        </p:nvSpPr>
        <p:spPr>
          <a:xfrm>
            <a:off x="5188675" y="4438750"/>
            <a:ext cx="3710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solidFill>
                  <a:srgbClr val="0E101A"/>
                </a:solidFill>
              </a:rPr>
              <a:t>Figure 2 </a:t>
            </a:r>
            <a:r>
              <a:rPr lang="th">
                <a:solidFill>
                  <a:srgbClr val="0E101A"/>
                </a:solidFill>
              </a:rPr>
              <a:t>shows the location of EV charging plugs in Various plug locations.</a:t>
            </a:r>
            <a:r>
              <a:rPr b="1" lang="th">
                <a:solidFill>
                  <a:srgbClr val="0E101A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Literature Review</a:t>
            </a:r>
            <a:endParaRPr b="1"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0" y="572700"/>
            <a:ext cx="9117300" cy="16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YOLO Architecture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YOLO</a:t>
            </a:r>
            <a:r>
              <a:rPr lang="th" sz="1600">
                <a:solidFill>
                  <a:schemeClr val="dk1"/>
                </a:solidFill>
              </a:rPr>
              <a:t> (You Only Look Once) is a fast, single-stage object detection model that identifies multiple objects in a scene using bounding boxes via a CNN.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25005" l="5440" r="7085" t="40447"/>
          <a:stretch/>
        </p:blipFill>
        <p:spPr>
          <a:xfrm>
            <a:off x="501775" y="2409212"/>
            <a:ext cx="8113725" cy="220937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958950" y="4618575"/>
            <a:ext cx="7226100" cy="3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</a:rPr>
              <a:t>Figure 3 </a:t>
            </a:r>
            <a:r>
              <a:rPr lang="th">
                <a:solidFill>
                  <a:schemeClr val="dk1"/>
                </a:solidFill>
              </a:rPr>
              <a:t>shows the Operating procedure of the YOLO algorithm with the NMS function.</a:t>
            </a:r>
            <a:r>
              <a:rPr b="1" lang="th">
                <a:solidFill>
                  <a:schemeClr val="dk1"/>
                </a:solidFill>
              </a:rPr>
              <a:t> 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Literature Review</a:t>
            </a:r>
            <a:endParaRPr b="1"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0" y="572700"/>
            <a:ext cx="9117300" cy="3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YOLO Version Comparisons</a:t>
            </a:r>
            <a:endParaRPr sz="1600">
              <a:solidFill>
                <a:schemeClr val="dk1"/>
              </a:solidFill>
            </a:endParaRPr>
          </a:p>
        </p:txBody>
      </p:sp>
      <p:graphicFrame>
        <p:nvGraphicFramePr>
          <p:cNvPr id="81" name="Google Shape;81;p16"/>
          <p:cNvGraphicFramePr/>
          <p:nvPr/>
        </p:nvGraphicFramePr>
        <p:xfrm>
          <a:off x="506875" y="136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{883C46FE-2A89-4918-9E46-F74CF91309B7}</a:tableStyleId>
              </a:tblPr>
              <a:tblGrid>
                <a:gridCol w="975350"/>
                <a:gridCol w="7128200"/>
              </a:tblGrid>
              <a:tr h="4125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600"/>
                        <a:t>Version</a:t>
                      </a:r>
                      <a:endParaRPr b="1" sz="16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600"/>
                        <a:t>Key Features</a:t>
                      </a:r>
                      <a:endParaRPr b="1" sz="1600"/>
                    </a:p>
                  </a:txBody>
                  <a:tcPr marT="91425" marB="91425" marR="91425" marL="91425" anchor="ctr"/>
                </a:tc>
              </a:tr>
              <a:tr h="499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600"/>
                        <a:t>YOLOv</a:t>
                      </a:r>
                      <a:r>
                        <a:rPr lang="th" sz="1600"/>
                        <a:t>5	</a:t>
                      </a:r>
                      <a:endParaRPr sz="16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th" sz="1600"/>
                        <a:t>- Introduced CSPDarknet backbone.</a:t>
                      </a:r>
                      <a:endParaRPr sz="16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600"/>
                        <a:t>- Utilized Feature Pyramid Network (FPN) for improved feature extraction.</a:t>
                      </a:r>
                      <a:endParaRPr sz="1600"/>
                    </a:p>
                  </a:txBody>
                  <a:tcPr marT="91425" marB="91425" marR="91425" marL="91425" anchor="ctr"/>
                </a:tc>
              </a:tr>
              <a:tr h="648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th" sz="1600">
                          <a:solidFill>
                            <a:schemeClr val="dk1"/>
                          </a:solidFill>
                        </a:rPr>
                        <a:t>YOLOv6</a:t>
                      </a:r>
                      <a:endParaRPr sz="16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th" sz="1600"/>
                        <a:t>- Focused on efficiency with EfficientRep.</a:t>
                      </a:r>
                      <a:endParaRPr sz="16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600"/>
                        <a:t>- Implemented Rep-PAN for enhanced feature aggregation.</a:t>
                      </a:r>
                      <a:endParaRPr sz="1600"/>
                    </a:p>
                  </a:txBody>
                  <a:tcPr marT="91425" marB="91425" marR="91425" marL="91425" anchor="ctr"/>
                </a:tc>
              </a:tr>
              <a:tr h="365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th" sz="1600">
                          <a:solidFill>
                            <a:schemeClr val="dk1"/>
                          </a:solidFill>
                        </a:rPr>
                        <a:t>YOLOv7</a:t>
                      </a:r>
                      <a:endParaRPr sz="16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600"/>
                        <a:t>- Enhanced accuracy through Efficient Layer Aggregation Network (ELAN).</a:t>
                      </a:r>
                      <a:endParaRPr sz="1600"/>
                    </a:p>
                  </a:txBody>
                  <a:tcPr marT="91425" marB="91425" marR="91425" marL="91425" anchor="ctr"/>
                </a:tc>
              </a:tr>
              <a:tr h="88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th" sz="1600">
                          <a:solidFill>
                            <a:schemeClr val="dk1"/>
                          </a:solidFill>
                        </a:rPr>
                        <a:t>YOLOv8</a:t>
                      </a:r>
                      <a:endParaRPr sz="16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th" sz="1600"/>
                        <a:t>- Introduced C2f module for improved feature flow.</a:t>
                      </a:r>
                      <a:endParaRPr sz="16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th" sz="1600"/>
                        <a:t>- Employed anchor-free detection for simplicity.</a:t>
                      </a:r>
                      <a:endParaRPr sz="16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600"/>
                        <a:t>- Utilized smaller kernel sizes for faster inference.</a:t>
                      </a:r>
                      <a:endParaRPr sz="1600"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Dataset </a:t>
            </a:r>
            <a:endParaRPr b="1"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13350" y="572700"/>
            <a:ext cx="9117300" cy="21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Total Images:</a:t>
            </a:r>
            <a:r>
              <a:rPr lang="th" sz="1600">
                <a:solidFill>
                  <a:schemeClr val="dk1"/>
                </a:solidFill>
              </a:rPr>
              <a:t> 109,902 images.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Classes:</a:t>
            </a:r>
            <a:r>
              <a:rPr lang="th" sz="1600">
                <a:solidFill>
                  <a:schemeClr val="dk1"/>
                </a:solidFill>
              </a:rPr>
              <a:t> Five classes of EV sockets.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Augmentation:</a:t>
            </a:r>
            <a:r>
              <a:rPr lang="th" sz="1600">
                <a:solidFill>
                  <a:schemeClr val="dk1"/>
                </a:solidFill>
              </a:rPr>
              <a:t> Using Albumentations for rotation, scaling, blur, and noise.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Split:</a:t>
            </a:r>
            <a:r>
              <a:rPr lang="th" sz="1600">
                <a:solidFill>
                  <a:schemeClr val="dk1"/>
                </a:solidFill>
              </a:rPr>
              <a:t> Training, validation, and testing in an 8:1:1 ratio.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Sources:</a:t>
            </a:r>
            <a:r>
              <a:rPr lang="th" sz="1600">
                <a:solidFill>
                  <a:schemeClr val="dk1"/>
                </a:solidFill>
              </a:rPr>
              <a:t> Public sites like Roboflow, Google, YouTube.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0" l="36008" r="0" t="25183"/>
          <a:stretch/>
        </p:blipFill>
        <p:spPr>
          <a:xfrm>
            <a:off x="1945850" y="2450825"/>
            <a:ext cx="5252301" cy="22489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1716900" y="4699775"/>
            <a:ext cx="5710200" cy="3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</a:rPr>
              <a:t>Figure 4</a:t>
            </a:r>
            <a:r>
              <a:rPr lang="th">
                <a:solidFill>
                  <a:schemeClr val="dk1"/>
                </a:solidFill>
              </a:rPr>
              <a:t> shows an overview of the dataset showing different sockets.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th"/>
              <a:t>Dataset and Classes for EV Plug Types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13350" y="572700"/>
            <a:ext cx="9117300" cy="19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27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0"/>
              <a:buChar char="●"/>
            </a:pPr>
            <a:r>
              <a:rPr b="1" lang="th" sz="1640">
                <a:solidFill>
                  <a:schemeClr val="dk1"/>
                </a:solidFill>
              </a:rPr>
              <a:t>Total Classes: </a:t>
            </a:r>
            <a:r>
              <a:rPr lang="th" sz="1640">
                <a:solidFill>
                  <a:schemeClr val="dk1"/>
                </a:solidFill>
              </a:rPr>
              <a:t>5</a:t>
            </a:r>
            <a:endParaRPr sz="1640">
              <a:solidFill>
                <a:schemeClr val="dk1"/>
              </a:solidFill>
            </a:endParaRPr>
          </a:p>
          <a:p>
            <a:pPr indent="-33274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0"/>
              <a:buChar char="●"/>
            </a:pPr>
            <a:r>
              <a:rPr b="1" lang="th" sz="1640">
                <a:solidFill>
                  <a:schemeClr val="dk1"/>
                </a:solidFill>
              </a:rPr>
              <a:t>Plug Types:</a:t>
            </a:r>
            <a:endParaRPr b="1" sz="1640">
              <a:solidFill>
                <a:schemeClr val="dk1"/>
              </a:solidFill>
            </a:endParaRPr>
          </a:p>
          <a:p>
            <a:pPr indent="-33274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0"/>
              <a:buAutoNum type="arabicPeriod"/>
            </a:pPr>
            <a:r>
              <a:rPr lang="th" sz="1640">
                <a:solidFill>
                  <a:schemeClr val="dk1"/>
                </a:solidFill>
              </a:rPr>
              <a:t>CHAdeMO</a:t>
            </a:r>
            <a:endParaRPr sz="1640">
              <a:solidFill>
                <a:schemeClr val="dk1"/>
              </a:solidFill>
            </a:endParaRPr>
          </a:p>
          <a:p>
            <a:pPr indent="-33274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0"/>
              <a:buAutoNum type="arabicPeriod"/>
            </a:pPr>
            <a:r>
              <a:rPr lang="th" sz="1640">
                <a:solidFill>
                  <a:schemeClr val="dk1"/>
                </a:solidFill>
              </a:rPr>
              <a:t>AC Type 1</a:t>
            </a:r>
            <a:endParaRPr sz="1640">
              <a:solidFill>
                <a:schemeClr val="dk1"/>
              </a:solidFill>
            </a:endParaRPr>
          </a:p>
          <a:p>
            <a:pPr indent="-33274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0"/>
              <a:buAutoNum type="arabicPeriod"/>
            </a:pPr>
            <a:r>
              <a:rPr lang="th" sz="1640">
                <a:solidFill>
                  <a:schemeClr val="dk1"/>
                </a:solidFill>
              </a:rPr>
              <a:t>AC Type 2</a:t>
            </a:r>
            <a:endParaRPr sz="1640">
              <a:solidFill>
                <a:schemeClr val="dk1"/>
              </a:solidFill>
            </a:endParaRPr>
          </a:p>
          <a:p>
            <a:pPr indent="-33274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0"/>
              <a:buAutoNum type="arabicPeriod"/>
            </a:pPr>
            <a:r>
              <a:rPr lang="th" sz="1640">
                <a:solidFill>
                  <a:schemeClr val="dk1"/>
                </a:solidFill>
              </a:rPr>
              <a:t>DC CCS Type 1</a:t>
            </a:r>
            <a:endParaRPr sz="1640">
              <a:solidFill>
                <a:schemeClr val="dk1"/>
              </a:solidFill>
            </a:endParaRPr>
          </a:p>
          <a:p>
            <a:pPr indent="-33274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40"/>
              <a:buAutoNum type="arabicPeriod"/>
            </a:pPr>
            <a:r>
              <a:rPr lang="th" sz="1640">
                <a:solidFill>
                  <a:schemeClr val="dk1"/>
                </a:solidFill>
              </a:rPr>
              <a:t>DC CCS Type 2</a:t>
            </a:r>
            <a:endParaRPr sz="1640">
              <a:solidFill>
                <a:schemeClr val="dk1"/>
              </a:solidFill>
            </a:endParaRPr>
          </a:p>
        </p:txBody>
      </p:sp>
      <p:grpSp>
        <p:nvGrpSpPr>
          <p:cNvPr id="96" name="Google Shape;96;p18"/>
          <p:cNvGrpSpPr/>
          <p:nvPr/>
        </p:nvGrpSpPr>
        <p:grpSpPr>
          <a:xfrm>
            <a:off x="2628645" y="935548"/>
            <a:ext cx="6502001" cy="3272406"/>
            <a:chOff x="1080614" y="3070916"/>
            <a:chExt cx="7218029" cy="3287859"/>
          </a:xfrm>
        </p:grpSpPr>
        <p:grpSp>
          <p:nvGrpSpPr>
            <p:cNvPr id="97" name="Google Shape;97;p18"/>
            <p:cNvGrpSpPr/>
            <p:nvPr/>
          </p:nvGrpSpPr>
          <p:grpSpPr>
            <a:xfrm>
              <a:off x="1080614" y="3070916"/>
              <a:ext cx="7218029" cy="2961747"/>
              <a:chOff x="4621600" y="3319728"/>
              <a:chExt cx="3867561" cy="1626351"/>
            </a:xfrm>
          </p:grpSpPr>
          <p:pic>
            <p:nvPicPr>
              <p:cNvPr id="98" name="Google Shape;98;p1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7893"/>
              <a:stretch/>
            </p:blipFill>
            <p:spPr>
              <a:xfrm>
                <a:off x="4621600" y="3319728"/>
                <a:ext cx="3867561" cy="1626351"/>
              </a:xfrm>
              <a:prstGeom prst="rect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sp>
            <p:nvSpPr>
              <p:cNvPr id="99" name="Google Shape;99;p18"/>
              <p:cNvSpPr/>
              <p:nvPr/>
            </p:nvSpPr>
            <p:spPr>
              <a:xfrm>
                <a:off x="5122450" y="3616175"/>
                <a:ext cx="459600" cy="6201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100" name="Google Shape;100;p18"/>
              <p:cNvSpPr/>
              <p:nvPr/>
            </p:nvSpPr>
            <p:spPr>
              <a:xfrm>
                <a:off x="5150150" y="4312450"/>
                <a:ext cx="371100" cy="6201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101" name="Google Shape;101;p18"/>
              <p:cNvSpPr/>
              <p:nvPr/>
            </p:nvSpPr>
            <p:spPr>
              <a:xfrm>
                <a:off x="5850650" y="4312450"/>
                <a:ext cx="371100" cy="6201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102" name="Google Shape;102;p18"/>
              <p:cNvSpPr/>
              <p:nvPr/>
            </p:nvSpPr>
            <p:spPr>
              <a:xfrm>
                <a:off x="6551150" y="4291400"/>
                <a:ext cx="371100" cy="6201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103" name="Google Shape;103;p18"/>
              <p:cNvSpPr/>
              <p:nvPr/>
            </p:nvSpPr>
            <p:spPr>
              <a:xfrm>
                <a:off x="6430700" y="3616175"/>
                <a:ext cx="615600" cy="593700"/>
              </a:xfrm>
              <a:prstGeom prst="rect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04" name="Google Shape;104;p18"/>
            <p:cNvSpPr txBox="1"/>
            <p:nvPr/>
          </p:nvSpPr>
          <p:spPr>
            <a:xfrm>
              <a:off x="2432288" y="6032675"/>
              <a:ext cx="4514700" cy="32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th">
                  <a:solidFill>
                    <a:schemeClr val="dk1"/>
                  </a:solidFill>
                </a:rPr>
                <a:t>Figure 5</a:t>
              </a:r>
              <a:r>
                <a:rPr lang="th">
                  <a:solidFill>
                    <a:schemeClr val="dk1"/>
                  </a:solidFill>
                </a:rPr>
                <a:t> shows </a:t>
              </a:r>
              <a:r>
                <a:rPr lang="th">
                  <a:solidFill>
                    <a:schemeClr val="dk1"/>
                  </a:solidFill>
                </a:rPr>
                <a:t>electric car charging plugs in Thailand.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Real-world test video</a:t>
            </a:r>
            <a:endParaRPr b="1"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0" y="572700"/>
            <a:ext cx="9117300" cy="18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Data collection locations: 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Events:</a:t>
            </a:r>
            <a:r>
              <a:rPr lang="th" sz="1600">
                <a:solidFill>
                  <a:schemeClr val="dk1"/>
                </a:solidFill>
              </a:rPr>
              <a:t> EV Expo and Motor Show in Thailand.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Locations:</a:t>
            </a:r>
            <a:r>
              <a:rPr lang="th" sz="1600">
                <a:solidFill>
                  <a:schemeClr val="dk1"/>
                </a:solidFill>
              </a:rPr>
              <a:t> Gas stations, shopping malls, hotels.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Conditions: 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Lighting:</a:t>
            </a:r>
            <a:r>
              <a:rPr lang="th" sz="1600">
                <a:solidFill>
                  <a:schemeClr val="dk1"/>
                </a:solidFill>
              </a:rPr>
              <a:t> Daylight, night, rain.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b="1" lang="th" sz="1600">
                <a:solidFill>
                  <a:schemeClr val="dk1"/>
                </a:solidFill>
              </a:rPr>
              <a:t>Settings:</a:t>
            </a:r>
            <a:r>
              <a:rPr lang="th" sz="1600">
                <a:solidFill>
                  <a:schemeClr val="dk1"/>
                </a:solidFill>
              </a:rPr>
              <a:t> Outdoor and indoor environments.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650" y="2646600"/>
            <a:ext cx="6877302" cy="21995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2" name="Google Shape;112;p19"/>
          <p:cNvSpPr txBox="1"/>
          <p:nvPr/>
        </p:nvSpPr>
        <p:spPr>
          <a:xfrm>
            <a:off x="1223250" y="4771275"/>
            <a:ext cx="6074100" cy="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th">
                <a:solidFill>
                  <a:schemeClr val="dk1"/>
                </a:solidFill>
              </a:rPr>
              <a:t>Figure 6</a:t>
            </a:r>
            <a:r>
              <a:rPr lang="th">
                <a:solidFill>
                  <a:schemeClr val="dk1"/>
                </a:solidFill>
              </a:rPr>
              <a:t> </a:t>
            </a:r>
            <a:r>
              <a:rPr lang="th"/>
              <a:t>Video clips taken at actual locations at various charging stations.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Experimental setting</a:t>
            </a:r>
            <a:endParaRPr b="1"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0" y="572700"/>
            <a:ext cx="9117300" cy="21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Model training setup:</a:t>
            </a:r>
            <a:r>
              <a:rPr lang="th" sz="1600">
                <a:solidFill>
                  <a:schemeClr val="dk1"/>
                </a:solidFill>
              </a:rPr>
              <a:t> Epochs =100 , batch size =32, image size =640, optional use default.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Training dataset: </a:t>
            </a:r>
            <a:r>
              <a:rPr lang="th" sz="1600">
                <a:solidFill>
                  <a:schemeClr val="dk1"/>
                </a:solidFill>
              </a:rPr>
              <a:t>The same dataset is used for training four models.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Experimental environment: </a:t>
            </a:r>
            <a:r>
              <a:rPr lang="th" sz="1600">
                <a:solidFill>
                  <a:schemeClr val="dk1"/>
                </a:solidFill>
              </a:rPr>
              <a:t>Refer to Figure 7 for visual representation.</a:t>
            </a:r>
            <a:endParaRPr sz="1600">
              <a:solidFill>
                <a:schemeClr val="dk1"/>
              </a:solidFill>
            </a:endParaRPr>
          </a:p>
        </p:txBody>
      </p:sp>
      <p:graphicFrame>
        <p:nvGraphicFramePr>
          <p:cNvPr id="119" name="Google Shape;119;p20"/>
          <p:cNvGraphicFramePr/>
          <p:nvPr/>
        </p:nvGraphicFramePr>
        <p:xfrm>
          <a:off x="690425" y="5737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{883C46FE-2A89-4918-9E46-F74CF91309B7}</a:tableStyleId>
              </a:tblPr>
              <a:tblGrid>
                <a:gridCol w="1720675"/>
                <a:gridCol w="1878275"/>
                <a:gridCol w="2090700"/>
                <a:gridCol w="1549350"/>
              </a:tblGrid>
              <a:tr h="56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Component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Environment A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Environment B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Environment C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0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Hardware/ Cloud 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https://www.runpod.io/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MacBook Pro M2 Max 2022 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iPhone 12 Promax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Environment used for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training, validation, and prediction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prediction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prediction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8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Python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3.10.12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3.10.12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n/a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56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PyTorch 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2.10+cu118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2.10+cu118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n/a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GPU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NVIDIA RTX A5000 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Apple  M2 max 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Apple A14 Bionic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CPU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AMD EPYC 7302P 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Apple M2 max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Apple A14 Bionic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RAM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31.3 GB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32 GB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 6 GB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th" sz="1200">
                          <a:solidFill>
                            <a:schemeClr val="dk1"/>
                          </a:solidFill>
                        </a:rPr>
                        <a:t>Operating system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Ubuntu 22.04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macOS Sonoma 14.1.1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th" sz="1200">
                          <a:solidFill>
                            <a:schemeClr val="dk1"/>
                          </a:solidFill>
                        </a:rPr>
                        <a:t>IOS 18.0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20" name="Google Shape;120;p20"/>
          <p:cNvPicPr preferRelativeResize="0"/>
          <p:nvPr/>
        </p:nvPicPr>
        <p:blipFill rotWithShape="1">
          <a:blip r:embed="rId3">
            <a:alphaModFix/>
          </a:blip>
          <a:srcRect b="3971" l="0" r="1681" t="2131"/>
          <a:stretch/>
        </p:blipFill>
        <p:spPr>
          <a:xfrm>
            <a:off x="581275" y="1945425"/>
            <a:ext cx="7852325" cy="25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2452050" y="4514625"/>
            <a:ext cx="4213200" cy="2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th">
                <a:solidFill>
                  <a:schemeClr val="dk1"/>
                </a:solidFill>
              </a:rPr>
              <a:t>Figure 7</a:t>
            </a:r>
            <a:r>
              <a:rPr lang="th">
                <a:solidFill>
                  <a:schemeClr val="dk1"/>
                </a:solidFill>
              </a:rPr>
              <a:t> show Enviroment used experimental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th"/>
              <a:t>Results - YOLO Performance</a:t>
            </a:r>
            <a:endParaRPr b="1"/>
          </a:p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-35225" y="572700"/>
            <a:ext cx="9117300" cy="26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Metrics Used: 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mAP@0.5, mAP@0.5:0.95, precision, recall, </a:t>
            </a:r>
            <a:r>
              <a:rPr lang="th" sz="1600">
                <a:solidFill>
                  <a:schemeClr val="dk1"/>
                </a:solidFill>
                <a:highlight>
                  <a:srgbClr val="FFFFFF"/>
                </a:highlight>
              </a:rPr>
              <a:t>F1 Score, Gigaflops</a:t>
            </a:r>
            <a:r>
              <a:rPr lang="th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th" sz="1600">
                <a:solidFill>
                  <a:schemeClr val="dk1"/>
                </a:solidFill>
              </a:rPr>
              <a:t>Best Model: </a:t>
            </a:r>
            <a:endParaRPr b="1"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YOLOv5s has the lowest Gigaflops and Parameters value among all YOLO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YOLOv6s has the lowest </a:t>
            </a:r>
            <a:r>
              <a:rPr lang="th" sz="1600">
                <a:solidFill>
                  <a:schemeClr val="dk1"/>
                </a:solidFill>
                <a:highlight>
                  <a:srgbClr val="FFFFFF"/>
                </a:highlight>
              </a:rPr>
              <a:t>Training time </a:t>
            </a:r>
            <a:r>
              <a:rPr lang="th" sz="1600">
                <a:solidFill>
                  <a:schemeClr val="dk1"/>
                </a:solidFill>
              </a:rPr>
              <a:t> value among all YOLO.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YOLOv7 has the highest mAP@0.5 of 0.997.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YOLOv8s had the highest mAP@0.5-0.95 of 0.95, precision of 0.998, and recall of 0.996.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th" sz="1600">
                <a:solidFill>
                  <a:schemeClr val="dk1"/>
                </a:solidFill>
              </a:rPr>
              <a:t>YOLOv8s delivers the best balance of accuracy and efficiency.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28" name="Google Shape;128;p21"/>
          <p:cNvPicPr preferRelativeResize="0"/>
          <p:nvPr/>
        </p:nvPicPr>
        <p:blipFill rotWithShape="1">
          <a:blip r:embed="rId3">
            <a:alphaModFix/>
          </a:blip>
          <a:srcRect b="2203" l="662" r="504" t="2820"/>
          <a:stretch/>
        </p:blipFill>
        <p:spPr>
          <a:xfrm>
            <a:off x="114600" y="3145550"/>
            <a:ext cx="8914800" cy="153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/>
        </p:nvSpPr>
        <p:spPr>
          <a:xfrm>
            <a:off x="2465400" y="4683425"/>
            <a:ext cx="42132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th">
                <a:solidFill>
                  <a:schemeClr val="dk1"/>
                </a:solidFill>
              </a:rPr>
              <a:t>Figure 8</a:t>
            </a:r>
            <a:r>
              <a:rPr lang="th">
                <a:solidFill>
                  <a:schemeClr val="dk1"/>
                </a:solidFill>
              </a:rPr>
              <a:t> shows the results of the experiments.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